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5" r:id="rId10"/>
    <p:sldId id="264" r:id="rId11"/>
  </p:sldIdLst>
  <p:sldSz cx="9144000" cy="6858000" type="screen4x3"/>
  <p:notesSz cx="6858000" cy="10052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5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19" name="Footer Placeholder 18"/>
          <p:cNvSpPr>
            <a:spLocks noGrp="1"/>
          </p:cNvSpPr>
          <p:nvPr>
            <p:ph type="ftr" sz="quarter" idx="11"/>
          </p:nvPr>
        </p:nvSpPr>
        <p:spPr/>
        <p:txBody>
          <a:bodyPr/>
          <a:lstStyle/>
          <a:p>
            <a:endParaRPr lang="en-CA"/>
          </a:p>
        </p:txBody>
      </p:sp>
      <p:sp>
        <p:nvSpPr>
          <p:cNvPr id="27" name="Slide Number Placeholder 26"/>
          <p:cNvSpPr>
            <a:spLocks noGrp="1"/>
          </p:cNvSpPr>
          <p:nvPr>
            <p:ph type="sldNum" sz="quarter" idx="12"/>
          </p:nvPr>
        </p:nvSpPr>
        <p:spPr/>
        <p:txBody>
          <a:bodyPr/>
          <a:lstStyle/>
          <a:p>
            <a:fld id="{9D9B751D-F2C4-40C9-B60E-6AEED0AD4168}"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D9B751D-F2C4-40C9-B60E-6AEED0AD4168}"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D9B751D-F2C4-40C9-B60E-6AEED0AD4168}"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D9B751D-F2C4-40C9-B60E-6AEED0AD4168}"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D9B751D-F2C4-40C9-B60E-6AEED0AD4168}"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D9B751D-F2C4-40C9-B60E-6AEED0AD4168}"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9D9B751D-F2C4-40C9-B60E-6AEED0AD4168}"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9D9B751D-F2C4-40C9-B60E-6AEED0AD4168}"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9D9B751D-F2C4-40C9-B60E-6AEED0AD4168}"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D9B751D-F2C4-40C9-B60E-6AEED0AD4168}"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621325F-A065-402A-B996-5791955A3DAF}" type="datetimeFigureOut">
              <a:rPr lang="en-CA" smtClean="0"/>
              <a:pPr/>
              <a:t>21/07/2011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8077200" y="6356350"/>
            <a:ext cx="609600" cy="365125"/>
          </a:xfrm>
        </p:spPr>
        <p:txBody>
          <a:bodyPr/>
          <a:lstStyle/>
          <a:p>
            <a:fld id="{9D9B751D-F2C4-40C9-B60E-6AEED0AD4168}" type="slidenum">
              <a:rPr lang="en-CA" smtClean="0"/>
              <a:pPr/>
              <a:t>‹#›</a:t>
            </a:fld>
            <a:endParaRPr lang="en-C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621325F-A065-402A-B996-5791955A3DAF}" type="datetimeFigureOut">
              <a:rPr lang="en-CA" smtClean="0"/>
              <a:pPr/>
              <a:t>21/07/2011</a:t>
            </a:fld>
            <a:endParaRPr lang="en-C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C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D9B751D-F2C4-40C9-B60E-6AEED0AD4168}" type="slidenum">
              <a:rPr lang="en-CA" smtClean="0"/>
              <a:pPr/>
              <a:t>‹#›</a:t>
            </a:fld>
            <a:endParaRPr lang="en-C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everychildcounts.c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3"/>
            <a:ext cx="8062664" cy="2763738"/>
          </a:xfrm>
        </p:spPr>
        <p:txBody>
          <a:bodyPr>
            <a:noAutofit/>
          </a:bodyPr>
          <a:lstStyle/>
          <a:p>
            <a:r>
              <a:rPr lang="en-CA" sz="6000" b="1" i="1" dirty="0" smtClean="0"/>
              <a:t>EVERYCHILDCOUNTS…</a:t>
            </a:r>
            <a:br>
              <a:rPr lang="en-CA" sz="6000" b="1" i="1" dirty="0" smtClean="0"/>
            </a:br>
            <a:r>
              <a:rPr lang="en-CA" sz="6000" b="1" i="1" dirty="0" smtClean="0"/>
              <a:t>EVERYSTUDENTMATTERS</a:t>
            </a:r>
            <a:endParaRPr lang="en-CA" sz="6000" b="1" i="1" dirty="0"/>
          </a:p>
        </p:txBody>
      </p:sp>
      <p:sp>
        <p:nvSpPr>
          <p:cNvPr id="3" name="Subtitle 2"/>
          <p:cNvSpPr>
            <a:spLocks noGrp="1"/>
          </p:cNvSpPr>
          <p:nvPr>
            <p:ph type="subTitle" idx="1"/>
          </p:nvPr>
        </p:nvSpPr>
        <p:spPr>
          <a:xfrm>
            <a:off x="533400" y="4149080"/>
            <a:ext cx="7854696" cy="2232248"/>
          </a:xfrm>
        </p:spPr>
        <p:txBody>
          <a:bodyPr>
            <a:normAutofit lnSpcReduction="10000"/>
          </a:bodyPr>
          <a:lstStyle/>
          <a:p>
            <a:pPr algn="l"/>
            <a:r>
              <a:rPr lang="en-CA" dirty="0" smtClean="0"/>
              <a:t>        </a:t>
            </a:r>
          </a:p>
          <a:p>
            <a:pPr algn="l"/>
            <a:r>
              <a:rPr lang="en-CA" dirty="0" smtClean="0"/>
              <a:t> </a:t>
            </a:r>
            <a:r>
              <a:rPr lang="en-CA" dirty="0" smtClean="0"/>
              <a:t>            </a:t>
            </a:r>
            <a:r>
              <a:rPr lang="en-CA" sz="3200" b="1" dirty="0" err="1" smtClean="0"/>
              <a:t>EveryChild</a:t>
            </a:r>
            <a:endParaRPr lang="en-CA" sz="3200" b="1" dirty="0" smtClean="0"/>
          </a:p>
          <a:p>
            <a:pPr algn="l"/>
            <a:r>
              <a:rPr lang="en-CA" sz="3200" b="1" dirty="0" smtClean="0"/>
              <a:t> </a:t>
            </a:r>
            <a:r>
              <a:rPr lang="en-CA" sz="3200" b="1" dirty="0" smtClean="0"/>
              <a:t>                     </a:t>
            </a:r>
            <a:r>
              <a:rPr lang="en-CA" sz="3200" b="1" dirty="0" err="1" smtClean="0"/>
              <a:t>EveryStudent</a:t>
            </a:r>
            <a:endParaRPr lang="en-CA" sz="3200" b="1" dirty="0" smtClean="0"/>
          </a:p>
          <a:p>
            <a:pPr algn="l"/>
            <a:r>
              <a:rPr lang="en-CA" sz="3200" b="1" dirty="0" smtClean="0"/>
              <a:t> </a:t>
            </a:r>
            <a:r>
              <a:rPr lang="en-CA" sz="3200" b="1" dirty="0" smtClean="0"/>
              <a:t>                              </a:t>
            </a:r>
            <a:r>
              <a:rPr lang="en-CA" sz="3200" b="1" dirty="0" err="1" smtClean="0"/>
              <a:t>EveryChild</a:t>
            </a:r>
            <a:r>
              <a:rPr lang="en-CA" sz="3200" b="1" dirty="0" smtClean="0"/>
              <a:t> A Student</a:t>
            </a:r>
            <a:endParaRPr lang="en-CA" sz="32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3600" dirty="0" smtClean="0"/>
              <a:t>EVERYCHILD…EVERYSTUDENT HEARTWISHES    2010</a:t>
            </a:r>
            <a:endParaRPr lang="en-CA" sz="3600" dirty="0"/>
          </a:p>
        </p:txBody>
      </p:sp>
      <p:sp>
        <p:nvSpPr>
          <p:cNvPr id="3" name="Content Placeholder 2"/>
          <p:cNvSpPr>
            <a:spLocks noGrp="1"/>
          </p:cNvSpPr>
          <p:nvPr>
            <p:ph idx="1"/>
          </p:nvPr>
        </p:nvSpPr>
        <p:spPr/>
        <p:txBody>
          <a:bodyPr>
            <a:normAutofit lnSpcReduction="10000"/>
          </a:bodyPr>
          <a:lstStyle/>
          <a:p>
            <a:r>
              <a:rPr lang="en-CA" b="1" dirty="0" smtClean="0">
                <a:effectLst>
                  <a:outerShdw blurRad="38100" dist="38100" dir="2700000" algn="tl">
                    <a:srgbClr val="000000">
                      <a:alpha val="43137"/>
                    </a:srgbClr>
                  </a:outerShdw>
                </a:effectLst>
              </a:rPr>
              <a:t>WA </a:t>
            </a:r>
            <a:r>
              <a:rPr lang="en-CA" b="1" dirty="0" smtClean="0">
                <a:effectLst>
                  <a:outerShdw blurRad="38100" dist="38100" dir="2700000" algn="tl">
                    <a:srgbClr val="000000">
                      <a:alpha val="43137"/>
                    </a:srgbClr>
                  </a:outerShdw>
                </a:effectLst>
              </a:rPr>
              <a:t>– </a:t>
            </a:r>
            <a:r>
              <a:rPr lang="en-CA" dirty="0" smtClean="0">
                <a:effectLst>
                  <a:outerShdw blurRad="38100" dist="38100" dir="2700000" algn="tl">
                    <a:srgbClr val="000000">
                      <a:alpha val="43137"/>
                    </a:srgbClr>
                  </a:outerShdw>
                </a:effectLst>
              </a:rPr>
              <a:t>Offered financial assistance to Heartbeat Ministries to help two children in </a:t>
            </a:r>
            <a:r>
              <a:rPr lang="en-CA" dirty="0" err="1" smtClean="0">
                <a:effectLst>
                  <a:outerShdw blurRad="38100" dist="38100" dir="2700000" algn="tl">
                    <a:srgbClr val="000000">
                      <a:alpha val="43137"/>
                    </a:srgbClr>
                  </a:outerShdw>
                </a:effectLst>
              </a:rPr>
              <a:t>Bura</a:t>
            </a:r>
            <a:r>
              <a:rPr lang="en-CA" dirty="0" smtClean="0">
                <a:effectLst>
                  <a:outerShdw blurRad="38100" dist="38100" dir="2700000" algn="tl">
                    <a:srgbClr val="000000">
                      <a:alpha val="43137"/>
                    </a:srgbClr>
                  </a:outerShdw>
                </a:effectLst>
              </a:rPr>
              <a:t>, Kenya, East Africa  go to school. A cheque of $700 [ECCA # 004, dated July 06, 2010] was written  to HBM to ensure two young people being cared for by a Grandmother would be able attend a school/</a:t>
            </a:r>
            <a:r>
              <a:rPr lang="en-CA" dirty="0" err="1" smtClean="0">
                <a:effectLst>
                  <a:outerShdw blurRad="38100" dist="38100" dir="2700000" algn="tl">
                    <a:srgbClr val="000000">
                      <a:alpha val="43137"/>
                    </a:srgbClr>
                  </a:outerShdw>
                </a:effectLst>
              </a:rPr>
              <a:t>orphange</a:t>
            </a:r>
            <a:r>
              <a:rPr lang="en-CA" dirty="0" smtClean="0">
                <a:effectLst>
                  <a:outerShdw blurRad="38100" dist="38100" dir="2700000" algn="tl">
                    <a:srgbClr val="000000">
                      <a:alpha val="43137"/>
                    </a:srgbClr>
                  </a:outerShdw>
                </a:effectLst>
              </a:rPr>
              <a:t> in </a:t>
            </a:r>
            <a:r>
              <a:rPr lang="en-CA" dirty="0" err="1" smtClean="0">
                <a:effectLst>
                  <a:outerShdw blurRad="38100" dist="38100" dir="2700000" algn="tl">
                    <a:srgbClr val="000000">
                      <a:alpha val="43137"/>
                    </a:srgbClr>
                  </a:outerShdw>
                </a:effectLst>
              </a:rPr>
              <a:t>Bura</a:t>
            </a:r>
            <a:r>
              <a:rPr lang="en-CA" dirty="0" smtClean="0">
                <a:effectLst>
                  <a:outerShdw blurRad="38100" dist="38100" dir="2700000" algn="tl">
                    <a:srgbClr val="000000">
                      <a:alpha val="43137"/>
                    </a:srgbClr>
                  </a:outerShdw>
                </a:effectLst>
              </a:rPr>
              <a:t>, administered by HBM. Transparency was requested and HBM nudged themselves toward this requirement. Two students, </a:t>
            </a:r>
            <a:r>
              <a:rPr lang="en-CA" dirty="0" err="1" smtClean="0">
                <a:effectLst>
                  <a:outerShdw blurRad="38100" dist="38100" dir="2700000" algn="tl">
                    <a:srgbClr val="000000">
                      <a:alpha val="43137"/>
                    </a:srgbClr>
                  </a:outerShdw>
                </a:effectLst>
              </a:rPr>
              <a:t>Mazera</a:t>
            </a:r>
            <a:r>
              <a:rPr lang="en-CA" dirty="0" smtClean="0">
                <a:effectLst>
                  <a:outerShdw blurRad="38100" dist="38100" dir="2700000" algn="tl">
                    <a:srgbClr val="000000">
                      <a:alpha val="43137"/>
                    </a:srgbClr>
                  </a:outerShdw>
                </a:effectLst>
              </a:rPr>
              <a:t> </a:t>
            </a:r>
            <a:r>
              <a:rPr lang="en-CA" dirty="0" err="1" smtClean="0">
                <a:effectLst>
                  <a:outerShdw blurRad="38100" dist="38100" dir="2700000" algn="tl">
                    <a:srgbClr val="000000">
                      <a:alpha val="43137"/>
                    </a:srgbClr>
                  </a:outerShdw>
                </a:effectLst>
              </a:rPr>
              <a:t>Nduria</a:t>
            </a:r>
            <a:r>
              <a:rPr lang="en-CA" dirty="0" smtClean="0">
                <a:effectLst>
                  <a:outerShdw blurRad="38100" dist="38100" dir="2700000" algn="tl">
                    <a:srgbClr val="000000">
                      <a:alpha val="43137"/>
                    </a:srgbClr>
                  </a:outerShdw>
                </a:effectLst>
              </a:rPr>
              <a:t> and </a:t>
            </a:r>
            <a:r>
              <a:rPr lang="en-CA" dirty="0" err="1" smtClean="0">
                <a:effectLst>
                  <a:outerShdw blurRad="38100" dist="38100" dir="2700000" algn="tl">
                    <a:srgbClr val="000000">
                      <a:alpha val="43137"/>
                    </a:srgbClr>
                  </a:outerShdw>
                </a:effectLst>
              </a:rPr>
              <a:t>Aroa</a:t>
            </a:r>
            <a:r>
              <a:rPr lang="en-CA" dirty="0" smtClean="0">
                <a:effectLst>
                  <a:outerShdw blurRad="38100" dist="38100" dir="2700000" algn="tl">
                    <a:srgbClr val="000000">
                      <a:alpha val="43137"/>
                    </a:srgbClr>
                  </a:outerShdw>
                </a:effectLst>
              </a:rPr>
              <a:t> </a:t>
            </a:r>
            <a:r>
              <a:rPr lang="en-CA" dirty="0" err="1" smtClean="0">
                <a:effectLst>
                  <a:outerShdw blurRad="38100" dist="38100" dir="2700000" algn="tl">
                    <a:srgbClr val="000000">
                      <a:alpha val="43137"/>
                    </a:srgbClr>
                  </a:outerShdw>
                </a:effectLst>
              </a:rPr>
              <a:t>Kiribayi</a:t>
            </a:r>
            <a:r>
              <a:rPr lang="en-CA" dirty="0" smtClean="0">
                <a:effectLst>
                  <a:outerShdw blurRad="38100" dist="38100" dir="2700000" algn="tl">
                    <a:srgbClr val="000000">
                      <a:alpha val="43137"/>
                    </a:srgbClr>
                  </a:outerShdw>
                </a:effectLst>
              </a:rPr>
              <a:t> have attended school during the ongoing 2010 – 2011 school year.  YES!</a:t>
            </a:r>
            <a:endParaRPr lang="en-C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i="1" dirty="0" smtClean="0"/>
              <a:t>EVERYCHILDCOUNTS…</a:t>
            </a:r>
            <a:br>
              <a:rPr lang="en-CA" b="1" i="1" dirty="0" smtClean="0"/>
            </a:br>
            <a:r>
              <a:rPr lang="en-CA" b="1" i="1" dirty="0" smtClean="0"/>
              <a:t>EVERYSTUDENTMATTERS</a:t>
            </a:r>
            <a:endParaRPr lang="en-CA" dirty="0"/>
          </a:p>
        </p:txBody>
      </p:sp>
      <p:sp>
        <p:nvSpPr>
          <p:cNvPr id="3" name="Content Placeholder 2"/>
          <p:cNvSpPr>
            <a:spLocks noGrp="1"/>
          </p:cNvSpPr>
          <p:nvPr>
            <p:ph idx="1"/>
          </p:nvPr>
        </p:nvSpPr>
        <p:spPr/>
        <p:txBody>
          <a:bodyPr>
            <a:normAutofit/>
          </a:bodyPr>
          <a:lstStyle/>
          <a:p>
            <a:endParaRPr lang="en-CA" dirty="0" smtClean="0"/>
          </a:p>
          <a:p>
            <a:r>
              <a:rPr lang="en-CA" dirty="0" smtClean="0"/>
              <a:t>A Non Profit Organization officially registered in the Province of Nova Scotia, Canada.    Registration Number: </a:t>
            </a:r>
            <a:r>
              <a:rPr lang="en-CA" dirty="0"/>
              <a:t>3245450</a:t>
            </a:r>
            <a:endParaRPr lang="en-CA" dirty="0" smtClean="0"/>
          </a:p>
          <a:p>
            <a:r>
              <a:rPr lang="en-CA" b="1" dirty="0" smtClean="0"/>
              <a:t>Every Penny </a:t>
            </a:r>
            <a:r>
              <a:rPr lang="en-CA" dirty="0" smtClean="0"/>
              <a:t>raised by helping hands and caring hearts are used exclusively to help children in need.</a:t>
            </a:r>
          </a:p>
          <a:p>
            <a:r>
              <a:rPr lang="en-CA" dirty="0" smtClean="0"/>
              <a:t>All funds raised/donated are accounted for with total transparency on line. Please view </a:t>
            </a:r>
            <a:r>
              <a:rPr lang="en-CA" dirty="0" err="1" smtClean="0">
                <a:hlinkClick r:id="rId2"/>
              </a:rPr>
              <a:t>www.everychildcounts.ca</a:t>
            </a:r>
            <a:r>
              <a:rPr lang="en-CA" dirty="0" smtClean="0"/>
              <a:t> </a:t>
            </a:r>
          </a:p>
          <a:p>
            <a:endParaRPr lang="en-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5400" b="1" dirty="0" smtClean="0"/>
              <a:t>ECC…ESM DIRECTORS - 2011</a:t>
            </a:r>
            <a:endParaRPr lang="en-CA" sz="5400" b="1" dirty="0"/>
          </a:p>
        </p:txBody>
      </p:sp>
      <p:sp>
        <p:nvSpPr>
          <p:cNvPr id="3" name="Content Placeholder 2"/>
          <p:cNvSpPr>
            <a:spLocks noGrp="1"/>
          </p:cNvSpPr>
          <p:nvPr>
            <p:ph idx="1"/>
          </p:nvPr>
        </p:nvSpPr>
        <p:spPr/>
        <p:txBody>
          <a:bodyPr/>
          <a:lstStyle/>
          <a:p>
            <a:r>
              <a:rPr lang="en-CA" dirty="0" err="1" smtClean="0"/>
              <a:t>Rollie</a:t>
            </a:r>
            <a:r>
              <a:rPr lang="en-CA" dirty="0" smtClean="0"/>
              <a:t> </a:t>
            </a:r>
            <a:r>
              <a:rPr lang="en-CA" dirty="0" err="1" smtClean="0"/>
              <a:t>Herritt</a:t>
            </a:r>
            <a:r>
              <a:rPr lang="en-CA" dirty="0" smtClean="0"/>
              <a:t>, 12 </a:t>
            </a:r>
            <a:r>
              <a:rPr lang="en-CA" dirty="0" err="1" smtClean="0"/>
              <a:t>Nappan</a:t>
            </a:r>
            <a:r>
              <a:rPr lang="en-CA" dirty="0" smtClean="0"/>
              <a:t> Dr., Halifax, NS, Canada</a:t>
            </a:r>
          </a:p>
          <a:p>
            <a:r>
              <a:rPr lang="en-CA" dirty="0" smtClean="0"/>
              <a:t>Jeannie </a:t>
            </a:r>
            <a:r>
              <a:rPr lang="en-CA" dirty="0" err="1" smtClean="0"/>
              <a:t>Herritt</a:t>
            </a:r>
            <a:r>
              <a:rPr lang="en-CA" dirty="0" smtClean="0"/>
              <a:t>, 12 </a:t>
            </a:r>
            <a:r>
              <a:rPr lang="en-CA" dirty="0" err="1" smtClean="0"/>
              <a:t>Nappan</a:t>
            </a:r>
            <a:r>
              <a:rPr lang="en-CA" dirty="0" smtClean="0"/>
              <a:t> Dr. Halifax, NS, Canada</a:t>
            </a:r>
          </a:p>
          <a:p>
            <a:r>
              <a:rPr lang="en-CA" dirty="0" smtClean="0"/>
              <a:t>Richard James H, 68 </a:t>
            </a:r>
            <a:r>
              <a:rPr lang="en-CA" dirty="0" err="1" smtClean="0"/>
              <a:t>Idlewood</a:t>
            </a:r>
            <a:r>
              <a:rPr lang="en-CA" dirty="0" smtClean="0"/>
              <a:t> Ct, Middle Sackville, NS, Canada</a:t>
            </a:r>
          </a:p>
          <a:p>
            <a:r>
              <a:rPr lang="en-CA" dirty="0" smtClean="0"/>
              <a:t>Robert Roland H, Calgary, Alberta, Canada</a:t>
            </a:r>
          </a:p>
          <a:p>
            <a:r>
              <a:rPr lang="en-CA" dirty="0" smtClean="0"/>
              <a:t>Monique </a:t>
            </a:r>
            <a:r>
              <a:rPr lang="en-CA" dirty="0" err="1" smtClean="0"/>
              <a:t>DesLaurieurs</a:t>
            </a:r>
            <a:r>
              <a:rPr lang="en-CA" dirty="0" smtClean="0"/>
              <a:t>, Calgary, Alberta, Canada</a:t>
            </a:r>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2952328"/>
          </a:xfrm>
        </p:spPr>
        <p:txBody>
          <a:bodyPr>
            <a:normAutofit fontScale="90000"/>
          </a:bodyPr>
          <a:lstStyle/>
          <a:p>
            <a:pPr algn="ctr"/>
            <a:r>
              <a:rPr lang="en-CA" sz="4000" b="1" dirty="0" err="1" smtClean="0"/>
              <a:t>EveryChildCounts</a:t>
            </a:r>
            <a:r>
              <a:rPr lang="en-CA" sz="4000" b="1" dirty="0" smtClean="0"/>
              <a:t>…</a:t>
            </a:r>
            <a:r>
              <a:rPr lang="en-CA" sz="4000" b="1" dirty="0" err="1" smtClean="0"/>
              <a:t>EveryStudentMatters</a:t>
            </a:r>
            <a:r>
              <a:rPr lang="en-CA" b="1" dirty="0" smtClean="0"/>
              <a:t> </a:t>
            </a:r>
            <a:br>
              <a:rPr lang="en-CA" b="1" dirty="0" smtClean="0"/>
            </a:br>
            <a:r>
              <a:rPr lang="en-CA" b="1" dirty="0" smtClean="0"/>
              <a:t>ADMINISTRATIVE TEAM – 2011</a:t>
            </a:r>
            <a:br>
              <a:rPr lang="en-CA" b="1" dirty="0" smtClean="0"/>
            </a:br>
            <a:r>
              <a:rPr lang="en-CA" sz="4000" b="1" dirty="0" smtClean="0"/>
              <a:t>The role of the A…TEAM is to be directly involved in fundraising activities or networking to help the organization ‘grow’.</a:t>
            </a:r>
            <a:endParaRPr lang="en-CA" sz="4000" dirty="0"/>
          </a:p>
        </p:txBody>
      </p:sp>
      <p:sp>
        <p:nvSpPr>
          <p:cNvPr id="3" name="Content Placeholder 2"/>
          <p:cNvSpPr>
            <a:spLocks noGrp="1"/>
          </p:cNvSpPr>
          <p:nvPr>
            <p:ph idx="1"/>
          </p:nvPr>
        </p:nvSpPr>
        <p:spPr>
          <a:xfrm>
            <a:off x="457200" y="3356992"/>
            <a:ext cx="8229600" cy="2967608"/>
          </a:xfrm>
        </p:spPr>
        <p:txBody>
          <a:bodyPr>
            <a:normAutofit/>
          </a:bodyPr>
          <a:lstStyle/>
          <a:p>
            <a:r>
              <a:rPr lang="en-CA" sz="2800" dirty="0" err="1" smtClean="0"/>
              <a:t>Rollie</a:t>
            </a:r>
            <a:r>
              <a:rPr lang="en-CA" sz="2800" dirty="0" smtClean="0"/>
              <a:t> </a:t>
            </a:r>
            <a:r>
              <a:rPr lang="en-CA" sz="2800" dirty="0" err="1" smtClean="0"/>
              <a:t>Herritt</a:t>
            </a:r>
            <a:r>
              <a:rPr lang="en-CA" sz="2800" dirty="0" smtClean="0"/>
              <a:t>, 12 </a:t>
            </a:r>
            <a:r>
              <a:rPr lang="en-CA" sz="2800" dirty="0" err="1" smtClean="0"/>
              <a:t>Nappan</a:t>
            </a:r>
            <a:r>
              <a:rPr lang="en-CA" sz="2800" dirty="0" smtClean="0"/>
              <a:t> Dr., Halifax, NS, Canada  (CP) 902-229-3111 &amp; (HP) 902-864-5079</a:t>
            </a:r>
          </a:p>
          <a:p>
            <a:r>
              <a:rPr lang="en-CA" sz="2800" dirty="0" smtClean="0"/>
              <a:t>Jeannie </a:t>
            </a:r>
            <a:r>
              <a:rPr lang="en-CA" sz="2800" dirty="0" err="1" smtClean="0"/>
              <a:t>Herritt</a:t>
            </a:r>
            <a:r>
              <a:rPr lang="en-CA" sz="2800" dirty="0" smtClean="0"/>
              <a:t>, 12 </a:t>
            </a:r>
            <a:r>
              <a:rPr lang="en-CA" sz="2800" dirty="0" err="1" smtClean="0"/>
              <a:t>Nappan</a:t>
            </a:r>
            <a:r>
              <a:rPr lang="en-CA" sz="2800" dirty="0" smtClean="0"/>
              <a:t> Dr., Halifax, Canada     (CP) 902-252-3838  &amp; (HP) 902-864-5079</a:t>
            </a:r>
          </a:p>
          <a:p>
            <a:r>
              <a:rPr lang="en-CA" sz="2800" dirty="0" smtClean="0"/>
              <a:t>        </a:t>
            </a:r>
            <a:endParaRPr lang="en-CA"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2016224"/>
          </a:xfrm>
        </p:spPr>
        <p:txBody>
          <a:bodyPr>
            <a:normAutofit fontScale="90000"/>
          </a:bodyPr>
          <a:lstStyle/>
          <a:p>
            <a:pPr algn="ctr"/>
            <a:r>
              <a:rPr lang="en-CA" dirty="0" smtClean="0"/>
              <a:t>EVERYCHILD…EVERYSTUDENT</a:t>
            </a:r>
            <a:br>
              <a:rPr lang="en-CA" dirty="0" smtClean="0"/>
            </a:br>
            <a:r>
              <a:rPr lang="en-CA" dirty="0" smtClean="0"/>
              <a:t>HEARTWISHES   2009</a:t>
            </a:r>
            <a:br>
              <a:rPr lang="en-CA" dirty="0" smtClean="0"/>
            </a:br>
            <a:r>
              <a:rPr lang="en-CA" dirty="0" smtClean="0"/>
              <a:t> </a:t>
            </a:r>
            <a:r>
              <a:rPr lang="en-CA" sz="2700" dirty="0" err="1" smtClean="0"/>
              <a:t>Heartwish</a:t>
            </a:r>
            <a:r>
              <a:rPr lang="en-CA" sz="2700" dirty="0" smtClean="0"/>
              <a:t> Imagined = (H)</a:t>
            </a:r>
            <a:r>
              <a:rPr lang="en-CA" sz="2700" b="1" dirty="0" err="1" smtClean="0"/>
              <a:t>wi</a:t>
            </a:r>
            <a:r>
              <a:rPr lang="en-CA" sz="2700" b="1" dirty="0" smtClean="0"/>
              <a:t> </a:t>
            </a:r>
            <a:r>
              <a:rPr lang="en-CA" sz="2700" dirty="0" smtClean="0"/>
              <a:t>    </a:t>
            </a:r>
            <a:r>
              <a:rPr lang="en-CA" sz="2700" dirty="0" err="1" smtClean="0"/>
              <a:t>Heartwish</a:t>
            </a:r>
            <a:r>
              <a:rPr lang="en-CA" sz="2700" dirty="0" smtClean="0"/>
              <a:t> attended to = (H)</a:t>
            </a:r>
            <a:r>
              <a:rPr lang="en-CA" sz="2700" b="1" dirty="0" err="1" smtClean="0"/>
              <a:t>wa</a:t>
            </a:r>
            <a:r>
              <a:rPr lang="en-CA" sz="2700" dirty="0" smtClean="0"/>
              <a:t>(t)</a:t>
            </a:r>
            <a:endParaRPr lang="en-CA" sz="2700" dirty="0"/>
          </a:p>
        </p:txBody>
      </p:sp>
      <p:sp>
        <p:nvSpPr>
          <p:cNvPr id="3" name="Content Placeholder 2"/>
          <p:cNvSpPr>
            <a:spLocks noGrp="1"/>
          </p:cNvSpPr>
          <p:nvPr>
            <p:ph idx="1"/>
          </p:nvPr>
        </p:nvSpPr>
        <p:spPr>
          <a:xfrm>
            <a:off x="457200" y="2564904"/>
            <a:ext cx="8229600" cy="3759696"/>
          </a:xfrm>
        </p:spPr>
        <p:txBody>
          <a:bodyPr>
            <a:normAutofit/>
          </a:bodyPr>
          <a:lstStyle/>
          <a:p>
            <a:pPr algn="ctr">
              <a:buNone/>
            </a:pPr>
            <a:endParaRPr lang="en-CA" dirty="0" smtClean="0"/>
          </a:p>
          <a:p>
            <a:r>
              <a:rPr lang="en-CA" b="1" dirty="0" smtClean="0">
                <a:effectLst>
                  <a:outerShdw blurRad="38100" dist="38100" dir="2700000" algn="tl">
                    <a:srgbClr val="000000">
                      <a:alpha val="43137"/>
                    </a:srgbClr>
                  </a:outerShdw>
                </a:effectLst>
              </a:rPr>
              <a:t>WA</a:t>
            </a:r>
            <a:r>
              <a:rPr lang="en-CA" dirty="0" smtClean="0"/>
              <a:t> </a:t>
            </a:r>
            <a:r>
              <a:rPr lang="en-CA" b="1" dirty="0" smtClean="0"/>
              <a:t>-</a:t>
            </a:r>
            <a:r>
              <a:rPr lang="en-CA" dirty="0" smtClean="0"/>
              <a:t> Supported Leslie Thomas Student by buying </a:t>
            </a:r>
            <a:r>
              <a:rPr lang="en-CA" dirty="0" err="1" smtClean="0"/>
              <a:t>Kurzweil</a:t>
            </a:r>
            <a:r>
              <a:rPr lang="en-CA" dirty="0" smtClean="0"/>
              <a:t> Software (Reading Assisting Program) $500 cheque [ECCA # 001] issued to Leon Swinkels to buy and install copy on student’s home computer. DOI (Date of Issue) July 2009. {By September, 2009, HRSB decided to offer students a copy of </a:t>
            </a:r>
            <a:r>
              <a:rPr lang="en-CA" dirty="0" err="1" smtClean="0"/>
              <a:t>Kurzweil</a:t>
            </a:r>
            <a:r>
              <a:rPr lang="en-CA" dirty="0" smtClean="0"/>
              <a:t> and total funds of $500 were </a:t>
            </a:r>
            <a:r>
              <a:rPr lang="en-CA" dirty="0" err="1" smtClean="0"/>
              <a:t>redonated</a:t>
            </a:r>
            <a:r>
              <a:rPr lang="en-CA" dirty="0" smtClean="0"/>
              <a:t> to ECC…ESM}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3600" dirty="0" smtClean="0"/>
              <a:t>EVERYCHILD…EVERYSTUDENT HEARTWISHES    2009</a:t>
            </a:r>
            <a:endParaRPr lang="en-CA" sz="3600" dirty="0"/>
          </a:p>
        </p:txBody>
      </p:sp>
      <p:sp>
        <p:nvSpPr>
          <p:cNvPr id="3" name="Content Placeholder 2"/>
          <p:cNvSpPr>
            <a:spLocks noGrp="1"/>
          </p:cNvSpPr>
          <p:nvPr>
            <p:ph idx="1"/>
          </p:nvPr>
        </p:nvSpPr>
        <p:spPr/>
        <p:txBody>
          <a:bodyPr>
            <a:normAutofit lnSpcReduction="10000"/>
          </a:bodyPr>
          <a:lstStyle/>
          <a:p>
            <a:r>
              <a:rPr lang="en-CA" b="1" dirty="0" smtClean="0">
                <a:effectLst>
                  <a:outerShdw blurRad="38100" dist="38100" dir="2700000" algn="tl">
                    <a:srgbClr val="000000">
                      <a:alpha val="43137"/>
                    </a:srgbClr>
                  </a:outerShdw>
                </a:effectLst>
              </a:rPr>
              <a:t>WA – </a:t>
            </a:r>
            <a:r>
              <a:rPr lang="en-CA" dirty="0" smtClean="0">
                <a:effectLst>
                  <a:outerShdw blurRad="38100" dist="38100" dir="2700000" algn="tl">
                    <a:srgbClr val="000000">
                      <a:alpha val="43137"/>
                    </a:srgbClr>
                  </a:outerShdw>
                </a:effectLst>
              </a:rPr>
              <a:t>A cheque[ECCA # 002] of $400 was written September 2009 to Wesleyan Church Yarmouth, NS, Canada, to pay the necessary fees for </a:t>
            </a:r>
            <a:r>
              <a:rPr lang="en-CA" dirty="0" err="1" smtClean="0">
                <a:effectLst>
                  <a:outerShdw blurRad="38100" dist="38100" dir="2700000" algn="tl">
                    <a:srgbClr val="000000">
                      <a:alpha val="43137"/>
                    </a:srgbClr>
                  </a:outerShdw>
                </a:effectLst>
              </a:rPr>
              <a:t>Roseberlus</a:t>
            </a:r>
            <a:r>
              <a:rPr lang="en-CA" dirty="0" smtClean="0">
                <a:effectLst>
                  <a:outerShdw blurRad="38100" dist="38100" dir="2700000" algn="tl">
                    <a:srgbClr val="000000">
                      <a:alpha val="43137"/>
                    </a:srgbClr>
                  </a:outerShdw>
                </a:effectLst>
              </a:rPr>
              <a:t> to attend HATS-Haiti School at </a:t>
            </a:r>
            <a:r>
              <a:rPr lang="en-CA" dirty="0" err="1" smtClean="0">
                <a:effectLst>
                  <a:outerShdw blurRad="38100" dist="38100" dir="2700000" algn="tl">
                    <a:srgbClr val="000000">
                      <a:alpha val="43137"/>
                    </a:srgbClr>
                  </a:outerShdw>
                </a:effectLst>
              </a:rPr>
              <a:t>Deschappelles</a:t>
            </a:r>
            <a:r>
              <a:rPr lang="en-CA" dirty="0" smtClean="0">
                <a:effectLst>
                  <a:outerShdw blurRad="38100" dist="38100" dir="2700000" algn="tl">
                    <a:srgbClr val="000000">
                      <a:alpha val="43137"/>
                    </a:srgbClr>
                  </a:outerShdw>
                </a:effectLst>
              </a:rPr>
              <a:t>, Haiti from September 2009 to June 2010.</a:t>
            </a:r>
            <a:endParaRPr lang="en-CA" dirty="0" smtClean="0"/>
          </a:p>
          <a:p>
            <a:r>
              <a:rPr lang="en-CA" b="1" dirty="0" smtClean="0">
                <a:effectLst>
                  <a:outerShdw blurRad="38100" dist="38100" dir="2700000" algn="tl">
                    <a:srgbClr val="000000">
                      <a:alpha val="43137"/>
                    </a:srgbClr>
                  </a:outerShdw>
                </a:effectLst>
              </a:rPr>
              <a:t>WI – </a:t>
            </a:r>
            <a:r>
              <a:rPr lang="en-CA" dirty="0" smtClean="0">
                <a:effectLst>
                  <a:outerShdw blurRad="38100" dist="38100" dir="2700000" algn="tl">
                    <a:srgbClr val="000000">
                      <a:alpha val="43137"/>
                    </a:srgbClr>
                  </a:outerShdw>
                </a:effectLst>
              </a:rPr>
              <a:t>To support a Grandmother anywhere in Africa by paying school fees for her Grandchild to engage in an educational mission. To show that particular Grandmother that some one cares enough at least to help a little. Research for candidate where transparency feedback will be offered by the recipient. </a:t>
            </a:r>
            <a:endParaRPr lang="en-C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84752"/>
          </a:xfrm>
        </p:spPr>
        <p:txBody>
          <a:bodyPr>
            <a:normAutofit/>
          </a:bodyPr>
          <a:lstStyle/>
          <a:p>
            <a:pPr algn="ctr"/>
            <a:r>
              <a:rPr lang="en-CA" sz="3600" dirty="0" smtClean="0"/>
              <a:t>EVERYCHILD…EVERYSTUDENT HEARTWISHES    2009</a:t>
            </a:r>
            <a:endParaRPr lang="en-CA" sz="3600" dirty="0"/>
          </a:p>
        </p:txBody>
      </p:sp>
      <p:sp>
        <p:nvSpPr>
          <p:cNvPr id="3" name="Content Placeholder 2"/>
          <p:cNvSpPr>
            <a:spLocks noGrp="1"/>
          </p:cNvSpPr>
          <p:nvPr>
            <p:ph idx="1"/>
          </p:nvPr>
        </p:nvSpPr>
        <p:spPr>
          <a:xfrm>
            <a:off x="457200" y="2204864"/>
            <a:ext cx="8229600" cy="4119736"/>
          </a:xfrm>
        </p:spPr>
        <p:txBody>
          <a:bodyPr/>
          <a:lstStyle/>
          <a:p>
            <a:r>
              <a:rPr lang="en-CA" b="1" dirty="0" smtClean="0">
                <a:effectLst>
                  <a:outerShdw blurRad="38100" dist="38100" dir="2700000" algn="tl">
                    <a:srgbClr val="000000">
                      <a:alpha val="43137"/>
                    </a:srgbClr>
                  </a:outerShdw>
                </a:effectLst>
              </a:rPr>
              <a:t>WI – </a:t>
            </a:r>
            <a:r>
              <a:rPr lang="en-CA" dirty="0" smtClean="0">
                <a:effectLst>
                  <a:outerShdw blurRad="38100" dist="38100" dir="2700000" algn="tl">
                    <a:srgbClr val="000000">
                      <a:alpha val="43137"/>
                    </a:srgbClr>
                  </a:outerShdw>
                </a:effectLst>
              </a:rPr>
              <a:t>To check with IWK Hospital personnel to determine if there might be a child there who may benefit from some funds to help any matters educationally, or as otherwise deemed reasonable within the mission statement of ECC…ESM to further the well being of a young person dependent on others to help with a challenge they are currently experiencing. </a:t>
            </a:r>
            <a:endParaRPr lang="en-C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3600" dirty="0" smtClean="0"/>
              <a:t>EVERYCHILD…EVERYSTUDENT HEARTWISHES    2010</a:t>
            </a:r>
            <a:endParaRPr lang="en-CA" sz="3600" dirty="0"/>
          </a:p>
        </p:txBody>
      </p:sp>
      <p:sp>
        <p:nvSpPr>
          <p:cNvPr id="3" name="Content Placeholder 2"/>
          <p:cNvSpPr>
            <a:spLocks noGrp="1"/>
          </p:cNvSpPr>
          <p:nvPr>
            <p:ph idx="1"/>
          </p:nvPr>
        </p:nvSpPr>
        <p:spPr/>
        <p:txBody>
          <a:bodyPr/>
          <a:lstStyle/>
          <a:p>
            <a:r>
              <a:rPr lang="en-CA" b="1" dirty="0" smtClean="0">
                <a:effectLst>
                  <a:outerShdw blurRad="38100" dist="38100" dir="2700000" algn="tl">
                    <a:srgbClr val="000000">
                      <a:alpha val="43137"/>
                    </a:srgbClr>
                  </a:outerShdw>
                </a:effectLst>
              </a:rPr>
              <a:t>WI/WA? – </a:t>
            </a:r>
            <a:r>
              <a:rPr lang="en-CA" dirty="0" smtClean="0">
                <a:effectLst>
                  <a:outerShdw blurRad="38100" dist="38100" dir="2700000" algn="tl">
                    <a:srgbClr val="000000">
                      <a:alpha val="43137"/>
                    </a:srgbClr>
                  </a:outerShdw>
                </a:effectLst>
              </a:rPr>
              <a:t>To raise funds to assist Father Trevor </a:t>
            </a:r>
            <a:r>
              <a:rPr lang="en-CA" dirty="0" err="1" smtClean="0">
                <a:effectLst>
                  <a:outerShdw blurRad="38100" dist="38100" dir="2700000" algn="tl">
                    <a:srgbClr val="000000">
                      <a:alpha val="43137"/>
                    </a:srgbClr>
                  </a:outerShdw>
                </a:effectLst>
              </a:rPr>
              <a:t>Nathasingh</a:t>
            </a:r>
            <a:r>
              <a:rPr lang="en-CA" dirty="0" smtClean="0">
                <a:effectLst>
                  <a:outerShdw blurRad="38100" dist="38100" dir="2700000" algn="tl">
                    <a:srgbClr val="000000">
                      <a:alpha val="43137"/>
                    </a:srgbClr>
                  </a:outerShdw>
                </a:effectLst>
              </a:rPr>
              <a:t> who runs an orphanage in Tobago. Hoping to offer $500 to help a particular child/children directly.  Funds were raised and a cheque [ECCA # 005] written October 01, 2010 and sent to Fr. </a:t>
            </a:r>
            <a:r>
              <a:rPr lang="en-CA" dirty="0" err="1" smtClean="0">
                <a:effectLst>
                  <a:outerShdw blurRad="38100" dist="38100" dir="2700000" algn="tl">
                    <a:srgbClr val="000000">
                      <a:alpha val="43137"/>
                    </a:srgbClr>
                  </a:outerShdw>
                </a:effectLst>
              </a:rPr>
              <a:t>Nathasingh</a:t>
            </a:r>
            <a:r>
              <a:rPr lang="en-CA" dirty="0" smtClean="0">
                <a:effectLst>
                  <a:outerShdw blurRad="38100" dist="38100" dir="2700000" algn="tl">
                    <a:srgbClr val="000000">
                      <a:alpha val="43137"/>
                    </a:srgbClr>
                  </a:outerShdw>
                </a:effectLst>
              </a:rPr>
              <a:t> via his New York address. Stipulated that ECC requests  funds only be used if every penny used directly for children and transparency to that end be forthcoming. Cheque as of June 01, 2011 has </a:t>
            </a:r>
            <a:r>
              <a:rPr lang="en-CA" b="1" dirty="0" smtClean="0">
                <a:effectLst>
                  <a:outerShdw blurRad="38100" dist="38100" dir="2700000" algn="tl">
                    <a:srgbClr val="000000">
                      <a:alpha val="43137"/>
                    </a:srgbClr>
                  </a:outerShdw>
                </a:effectLst>
              </a:rPr>
              <a:t>not</a:t>
            </a:r>
            <a:r>
              <a:rPr lang="en-CA" dirty="0" smtClean="0">
                <a:effectLst>
                  <a:outerShdw blurRad="38100" dist="38100" dir="2700000" algn="tl">
                    <a:srgbClr val="000000">
                      <a:alpha val="43137"/>
                    </a:srgbClr>
                  </a:outerShdw>
                </a:effectLst>
              </a:rPr>
              <a:t> been cleared.</a:t>
            </a:r>
            <a:endParaRPr lang="en-C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3600" dirty="0" smtClean="0"/>
              <a:t>EVERYCHILD…EVERYSTUDENT HEARTWISHES    2010</a:t>
            </a:r>
            <a:endParaRPr lang="en-CA" sz="3600" dirty="0"/>
          </a:p>
        </p:txBody>
      </p:sp>
      <p:sp>
        <p:nvSpPr>
          <p:cNvPr id="3" name="Content Placeholder 2"/>
          <p:cNvSpPr>
            <a:spLocks noGrp="1"/>
          </p:cNvSpPr>
          <p:nvPr>
            <p:ph idx="1"/>
          </p:nvPr>
        </p:nvSpPr>
        <p:spPr/>
        <p:txBody>
          <a:bodyPr/>
          <a:lstStyle/>
          <a:p>
            <a:r>
              <a:rPr lang="en-CA" b="1" dirty="0" smtClean="0">
                <a:effectLst>
                  <a:outerShdw blurRad="38100" dist="38100" dir="2700000" algn="tl">
                    <a:srgbClr val="000000">
                      <a:alpha val="43137"/>
                    </a:srgbClr>
                  </a:outerShdw>
                </a:effectLst>
              </a:rPr>
              <a:t>WA – </a:t>
            </a:r>
            <a:r>
              <a:rPr lang="en-CA" dirty="0" smtClean="0">
                <a:effectLst>
                  <a:outerShdw blurRad="38100" dist="38100" dir="2700000" algn="tl">
                    <a:srgbClr val="000000">
                      <a:alpha val="43137"/>
                    </a:srgbClr>
                  </a:outerShdw>
                </a:effectLst>
              </a:rPr>
              <a:t>An ECCA </a:t>
            </a:r>
            <a:r>
              <a:rPr lang="en-CA" dirty="0" smtClean="0">
                <a:effectLst>
                  <a:outerShdw blurRad="38100" dist="38100" dir="2700000" algn="tl">
                    <a:srgbClr val="000000">
                      <a:alpha val="43137"/>
                    </a:srgbClr>
                  </a:outerShdw>
                </a:effectLst>
              </a:rPr>
              <a:t>Cheque of $5400 (September 2010) was written to HATS-Haiti to support 21 Haitian young people to attend school from September 2010 to June 2011.</a:t>
            </a:r>
          </a:p>
          <a:p>
            <a:r>
              <a:rPr lang="en-CA" dirty="0" smtClean="0">
                <a:effectLst>
                  <a:outerShdw blurRad="38100" dist="38100" dir="2700000" algn="tl">
                    <a:srgbClr val="000000">
                      <a:alpha val="43137"/>
                    </a:srgbClr>
                  </a:outerShdw>
                </a:effectLst>
              </a:rPr>
              <a:t>These 21 students each receive school supplies, access to  a classroom and a teacher, as well as a hot meal every day at school.</a:t>
            </a:r>
          </a:p>
          <a:p>
            <a:r>
              <a:rPr lang="en-CA" dirty="0" err="1" smtClean="0">
                <a:effectLst>
                  <a:outerShdw blurRad="38100" dist="38100" dir="2700000" algn="tl">
                    <a:srgbClr val="000000">
                      <a:alpha val="43137"/>
                    </a:srgbClr>
                  </a:outerShdw>
                </a:effectLst>
              </a:rPr>
              <a:t>Pics</a:t>
            </a:r>
            <a:r>
              <a:rPr lang="en-CA" dirty="0" smtClean="0">
                <a:effectLst>
                  <a:outerShdw blurRad="38100" dist="38100" dir="2700000" algn="tl">
                    <a:srgbClr val="000000">
                      <a:alpha val="43137"/>
                    </a:srgbClr>
                  </a:outerShdw>
                </a:effectLst>
              </a:rPr>
              <a:t> of each student are available to ECC…ESM</a:t>
            </a:r>
            <a:endParaRPr lang="en-C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208</TotalTime>
  <Words>674</Words>
  <Application>Microsoft Office PowerPoint</Application>
  <PresentationFormat>On-screen Show (4:3)</PresentationFormat>
  <Paragraphs>36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EVERYCHILDCOUNTS… EVERYSTUDENTMATTERS</vt:lpstr>
      <vt:lpstr>EVERYCHILDCOUNTS… EVERYSTUDENTMATTERS</vt:lpstr>
      <vt:lpstr>ECC…ESM DIRECTORS - 2011</vt:lpstr>
      <vt:lpstr>EveryChildCounts…EveryStudentMatters  ADMINISTRATIVE TEAM – 2011 The role of the A…TEAM is to be directly involved in fundraising activities or networking to help the organization ‘grow’.</vt:lpstr>
      <vt:lpstr>EVERYCHILD…EVERYSTUDENT HEARTWISHES   2009  Heartwish Imagined = (H)wi     Heartwish attended to = (H)wa(t)</vt:lpstr>
      <vt:lpstr>EVERYCHILD…EVERYSTUDENT HEARTWISHES    2009</vt:lpstr>
      <vt:lpstr>EVERYCHILD…EVERYSTUDENT HEARTWISHES    2009</vt:lpstr>
      <vt:lpstr>EVERYCHILD…EVERYSTUDENT HEARTWISHES    2010</vt:lpstr>
      <vt:lpstr>EVERYCHILD…EVERYSTUDENT HEARTWISHES    2010</vt:lpstr>
      <vt:lpstr>EVERYCHILD…EVERYSTUDENT HEARTWISHES    2010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Jeannie</dc:creator>
  <cp:lastModifiedBy>HP Authorized Customer</cp:lastModifiedBy>
  <cp:revision>37</cp:revision>
  <dcterms:created xsi:type="dcterms:W3CDTF">2011-06-01T20:55:12Z</dcterms:created>
  <dcterms:modified xsi:type="dcterms:W3CDTF">2011-07-21T12:42:21Z</dcterms:modified>
</cp:coreProperties>
</file>